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6" r:id="rId1"/>
    <p:sldMasterId id="2147483797" r:id="rId2"/>
    <p:sldMasterId id="2147483798" r:id="rId3"/>
    <p:sldMasterId id="2147483799" r:id="rId4"/>
  </p:sldMasterIdLst>
  <p:notesMasterIdLst>
    <p:notesMasterId r:id="rId63"/>
  </p:notesMasterIdLst>
  <p:sldIdLst>
    <p:sldId id="256" r:id="rId5"/>
    <p:sldId id="257" r:id="rId6"/>
    <p:sldId id="258" r:id="rId7"/>
    <p:sldId id="314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315" r:id="rId17"/>
    <p:sldId id="270" r:id="rId18"/>
    <p:sldId id="272" r:id="rId19"/>
    <p:sldId id="271" r:id="rId20"/>
    <p:sldId id="316" r:id="rId21"/>
    <p:sldId id="273" r:id="rId22"/>
    <p:sldId id="26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9144000" cy="5143500" type="screen16x9"/>
  <p:notesSz cx="6858000" cy="9144000"/>
  <p:embeddedFontLst>
    <p:embeddedFont>
      <p:font typeface="Amatic SC" panose="020B0604020202020204" charset="-79"/>
      <p:regular r:id="rId64"/>
      <p:bold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Inconsolata" panose="020B0604020202020204" charset="0"/>
      <p:regular r:id="rId70"/>
      <p:bold r:id="rId71"/>
    </p:embeddedFont>
    <p:embeddedFont>
      <p:font typeface="Roboto" panose="020B0604020202020204" charset="0"/>
      <p:regular r:id="rId72"/>
      <p:bold r:id="rId73"/>
      <p:italic r:id="rId74"/>
      <p:boldItalic r:id="rId75"/>
    </p:embeddedFont>
    <p:embeddedFont>
      <p:font typeface="Roboto Light" panose="020B0604020202020204" charset="0"/>
      <p:regular r:id="rId76"/>
      <p:bold r:id="rId77"/>
      <p:italic r:id="rId78"/>
      <p:boldItalic r:id="rId79"/>
    </p:embeddedFont>
    <p:embeddedFont>
      <p:font typeface="Roboto Medium" panose="020B0604020202020204" charset="0"/>
      <p:regular r:id="rId80"/>
      <p:bold r:id="rId81"/>
      <p:italic r:id="rId82"/>
      <p:boldItalic r:id="rId83"/>
    </p:embeddedFont>
    <p:embeddedFont>
      <p:font typeface="Roboto Thin" panose="020B060402020202020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pos="23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16A8CF-0C72-4F66-AF69-2ADF588EDA01}">
  <a:tblStyle styleId="{9916A8CF-0C72-4F66-AF69-2ADF588EDA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20" autoAdjust="0"/>
  </p:normalViewPr>
  <p:slideViewPr>
    <p:cSldViewPr snapToGrid="0">
      <p:cViewPr varScale="1">
        <p:scale>
          <a:sx n="194" d="100"/>
          <a:sy n="194" d="100"/>
        </p:scale>
        <p:origin x="1099" y="125"/>
      </p:cViewPr>
      <p:guideLst>
        <p:guide orient="horz" pos="288"/>
        <p:guide pos="23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84" Type="http://schemas.openxmlformats.org/officeDocument/2006/relationships/font" Target="fonts/font21.fntdata"/><Relationship Id="rId89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87" Type="http://schemas.openxmlformats.org/officeDocument/2006/relationships/font" Target="fonts/font24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19.fntdata"/><Relationship Id="rId90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33880cb77b_2_1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5" name="Google Shape;2185;g33880cb77b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3880cb77b_2_7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6:45-6:46 (1 min)</a:t>
            </a:r>
            <a:endParaRPr dirty="0"/>
          </a:p>
        </p:txBody>
      </p:sp>
      <p:sp>
        <p:nvSpPr>
          <p:cNvPr id="2262" name="Google Shape;2262;g33880cb77b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3880cb77b_2_7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6:46-6:47 (1 min)</a:t>
            </a:r>
            <a:endParaRPr dirty="0"/>
          </a:p>
        </p:txBody>
      </p:sp>
      <p:sp>
        <p:nvSpPr>
          <p:cNvPr id="2268" name="Google Shape;2268;g33880cb77b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33880cb77b_2_8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6:47-6:48 (1 min)</a:t>
            </a:r>
            <a:endParaRPr dirty="0"/>
          </a:p>
        </p:txBody>
      </p:sp>
      <p:sp>
        <p:nvSpPr>
          <p:cNvPr id="2274" name="Google Shape;2274;g33880cb77b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6:48-6:49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Anyone know what the thing on the top left is?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c38d18095_0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4c38d18095_0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6:49-6:50 (1 min)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33880cb77b_2_13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6:50-6:51 (1 min)</a:t>
            </a:r>
            <a:endParaRPr dirty="0"/>
          </a:p>
        </p:txBody>
      </p:sp>
      <p:sp>
        <p:nvSpPr>
          <p:cNvPr id="2380" name="Google Shape;2380;g33880cb77b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4c38d18095_0_17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6:51-6:52 (1 min)</a:t>
            </a:r>
            <a:endParaRPr dirty="0"/>
          </a:p>
        </p:txBody>
      </p:sp>
      <p:sp>
        <p:nvSpPr>
          <p:cNvPr id="2345" name="Google Shape;2345;g4c38d18095_0_1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4c38d18095_0_17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6:52-6:53 (1 min)</a:t>
            </a:r>
            <a:endParaRPr dirty="0"/>
          </a:p>
        </p:txBody>
      </p:sp>
      <p:sp>
        <p:nvSpPr>
          <p:cNvPr id="2345" name="Google Shape;2345;g4c38d18095_0_1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015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33880cb77b_2_14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6:53-6:54 (1 min)</a:t>
            </a:r>
            <a:endParaRPr dirty="0"/>
          </a:p>
        </p:txBody>
      </p:sp>
      <p:sp>
        <p:nvSpPr>
          <p:cNvPr id="2388" name="Google Shape;2388;g33880cb77b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33880cb77b_2_5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6:54-6:56 (2 min)</a:t>
            </a:r>
            <a:endParaRPr dirty="0"/>
          </a:p>
        </p:txBody>
      </p:sp>
      <p:sp>
        <p:nvSpPr>
          <p:cNvPr id="2243" name="Google Shape;2243;g33880cb77b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33880cb77b_2_24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6:30-6:31 (1 min)</a:t>
            </a:r>
            <a:endParaRPr dirty="0"/>
          </a:p>
        </p:txBody>
      </p:sp>
      <p:sp>
        <p:nvSpPr>
          <p:cNvPr id="2192" name="Google Shape;2192;g33880cb77b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33880cb77b_2_16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6:56-6:57 (1 min)</a:t>
            </a:r>
            <a:endParaRPr dirty="0"/>
          </a:p>
        </p:txBody>
      </p:sp>
      <p:sp>
        <p:nvSpPr>
          <p:cNvPr id="2410" name="Google Shape;2410;g33880cb77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33880cb77b_2_17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g33880cb77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33880cb77b_2_174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g33880cb77b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33880cb77b_2_18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g33880cb77b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33880cb77b_2_191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g33880cb77b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33880cb77b_2_19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g33880cb77b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33880cb77b_2_20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g33880cb77b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33880cb77b_2_21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shutterstock_773920963</a:t>
            </a:r>
            <a:endParaRPr/>
          </a:p>
        </p:txBody>
      </p:sp>
      <p:sp>
        <p:nvSpPr>
          <p:cNvPr id="2463" name="Google Shape;2463;g33880cb77b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33880cb77b_2_22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shutterstock_117393862</a:t>
            </a:r>
            <a:endParaRPr/>
          </a:p>
        </p:txBody>
      </p:sp>
      <p:sp>
        <p:nvSpPr>
          <p:cNvPr id="2471" name="Google Shape;2471;g33880cb77b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33880cb77b_2_226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shutterstock_1125750473</a:t>
            </a:r>
            <a:endParaRPr/>
          </a:p>
        </p:txBody>
      </p:sp>
      <p:sp>
        <p:nvSpPr>
          <p:cNvPr id="2478" name="Google Shape;2478;g33880cb77b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33880cb77b_2_3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6:31-6:33 (2 </a:t>
            </a:r>
            <a:r>
              <a:rPr lang="en-US" dirty="0"/>
              <a:t>min)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shutterstock_411452953</a:t>
            </a:r>
            <a:endParaRPr dirty="0"/>
          </a:p>
        </p:txBody>
      </p:sp>
      <p:sp>
        <p:nvSpPr>
          <p:cNvPr id="2202" name="Google Shape;2202;g33880cb77b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3880cb77b_2_232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g33880cb77b_2_23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g33880cb77b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33880cb77b_2_23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g33880cb77b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33880cb77b_2_36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shutterstock_360676460</a:t>
            </a:r>
            <a:endParaRPr/>
          </a:p>
        </p:txBody>
      </p:sp>
      <p:sp>
        <p:nvSpPr>
          <p:cNvPr id="2499" name="Google Shape;2499;g33880cb77b_2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4c38d18095_0_234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g4c38d18095_0_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5667b0789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5667b0789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33880cb77b_2_25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g33880cb77b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33880cb77b_2_256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g33880cb77b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33880cb77b_2_262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1-3_CSSFiles.html | 3-MultipleCSS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39" name="Google Shape;2539;g33880cb77b_2_26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33880cb77b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33880cb77b_2_26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g33880cb77b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33880cb77b_2_27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g33880cb77b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3880cb77b_2_5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6:33-6:36 (3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Start with asking the room  for a few minutes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6:36-6:39 (3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Send out slack feedback poll</a:t>
            </a:r>
            <a:endParaRPr dirty="0"/>
          </a:p>
        </p:txBody>
      </p:sp>
      <p:sp>
        <p:nvSpPr>
          <p:cNvPr id="2236" name="Google Shape;2236;g33880cb77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8639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33880cb77b_2_27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g33880cb77b_2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33880cb77b_2_285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Example.html | 4-ResetCSS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77" name="Google Shape;2577;g33880cb77b_2_285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g33880cb77b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33880cb77b_2_291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g33880cb77b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f60d4575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f60d4575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33880cb77b_2_296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g33880cb77b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3880cb77b_2_30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g33880cb77b_2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33880cb77b_2_30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g33880cb77b_2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33880cb77b_2_31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g33880cb77b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33880cb77b_2_31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g33880cb77b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33880cb77b_2_324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g33880cb77b_2_324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g33880cb77b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33880cb77b_2_4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6:39-6:41 (2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are really here to teach you how to learn</a:t>
            </a:r>
            <a:endParaRPr dirty="0"/>
          </a:p>
        </p:txBody>
      </p:sp>
      <p:sp>
        <p:nvSpPr>
          <p:cNvPr id="2220" name="Google Shape;2220;g33880cb77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33880cb77b_2_33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g33880cb77b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4f60d457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4f60d4575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33880cb77b_2_342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g33880cb77b_2_34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g33880cb77b_2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33880cb77b_2_34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g33880cb77b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4f60d4575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4f60d4575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33880cb77b_2_36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g33880cb77b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3880cb77b_2_36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g33880cb77b_2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33880cb77b_2_37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g33880cb77b_2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33880cb77b_2_37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g33880cb77b_2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33880cb77b_2_4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g33880cb77b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3880cb77b_2_5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6:41-6:42 (1 min)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isn’t high school where you can wait until the day before it’s due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you try to complete a 20 hour HW the day before it’s due you’re not going to have a good time</a:t>
            </a:r>
            <a:endParaRPr dirty="0"/>
          </a:p>
        </p:txBody>
      </p:sp>
      <p:sp>
        <p:nvSpPr>
          <p:cNvPr id="2236" name="Google Shape;2236;g33880cb77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3880cb77b_2_6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g33880cb77b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33880cb77b_2_6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6:43-6:45 (2 min)</a:t>
            </a:r>
            <a:endParaRPr dirty="0"/>
          </a:p>
        </p:txBody>
      </p:sp>
      <p:sp>
        <p:nvSpPr>
          <p:cNvPr id="2255" name="Google Shape;2255;g33880cb77b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16" name="Google Shape;1616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18" name="Google Shape;16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19" name="Google Shape;1619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1" name="Google Shape;1621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22" name="Google Shape;162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0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26" name="Google Shape;1626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28" name="Google Shape;16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29" name="Google Shape;1629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32" name="Google Shape;163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0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36" name="Google Shape;1636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38" name="Google Shape;16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39" name="Google Shape;1639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42" name="Google Shape;164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0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46" name="Google Shape;1646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7" name="Google Shape;1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8" name="Google Shape;164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0" name="Google Shape;1650;p10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10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10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53" name="Google Shape;1653;p10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1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8" name="Google Shape;1658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1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3" name="Google Shape;1663;p1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8" name="Google Shape;166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9" name="Google Shape;1669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11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11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113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76" name="Google Shape;1676;p113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11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8" name="Google Shape;1678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9" name="Google Shape;1679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0" name="Google Shape;1680;p1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1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1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4" name="Google Shape;1684;p114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1" name="Google Shape;1691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2" name="Google Shape;169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1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1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7" name="Google Shape;169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0" name="Google Shape;1700;p11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2" name="Google Shape;1702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1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1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6" name="Google Shape;1706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7" name="Google Shape;1707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117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10" name="Google Shape;1710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1" name="Google Shape;1711;p1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1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1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6" name="Google Shape;171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1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11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9" name="Google Shape;1719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21" name="Google Shape;1721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1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4" name="Google Shape;1724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5" name="Google Shape;1725;p1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26" name="Google Shape;1726;p11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11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8" name="Google Shape;1728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9" name="Google Shape;1729;p1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0" name="Google Shape;1730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12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4" name="Google Shape;1734;p120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6" name="Google Shape;173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2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8" name="Google Shape;1738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9" name="Google Shape;1739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12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2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43" name="Google Shape;174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4" name="Google Shape;1744;p121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121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7" name="Google Shape;1747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12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1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54" name="Google Shape;1754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5" name="Google Shape;1755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6" name="Google Shape;1756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57" name="Google Shape;1757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758" name="Google Shape;175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59" name="Google Shape;175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761" name="Google Shape;176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2" name="Google Shape;176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3" name="Google Shape;1763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764" name="Google Shape;1764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5" name="Google Shape;1765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67" name="Google Shape;1767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8" name="Google Shape;1768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9" name="Google Shape;1769;p12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2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12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12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80" name="Google Shape;178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1" name="Google Shape;1781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2" name="Google Shape;1782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83" name="Google Shape;1783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4" name="Google Shape;1784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5" name="Google Shape;1785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787" name="Google Shape;1787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8" name="Google Shape;1788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790" name="Google Shape;1790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1" name="Google Shape;1791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2" name="Google Shape;1792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793" name="Google Shape;179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4" name="Google Shape;179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5" name="Google Shape;1795;p12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2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2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12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2" name="Google Shape;1802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803" name="Google Shape;180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4" name="Google Shape;180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5" name="Google Shape;1805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2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1" name="Google Shape;1811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2" name="Google Shape;1812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3" name="Google Shape;1813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14" name="Google Shape;1814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15" name="Google Shape;181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6" name="Google Shape;181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7" name="Google Shape;1817;p12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8" name="Google Shape;1818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9" name="Google Shape;1819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20" name="Google Shape;182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1" name="Google Shape;182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3" name="Google Shape;1823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24" name="Google Shape;182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5" name="Google Shape;182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6" name="Google Shape;1826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7" name="Google Shape;1827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28" name="Google Shape;182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9" name="Google Shape;182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32" name="Google Shape;183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3" name="Google Shape;183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5" name="Google Shape;1835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36" name="Google Shape;183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7" name="Google Shape;183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12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12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1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124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24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7" name="Google Shape;1847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8" name="Google Shape;1848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9" name="Google Shape;1849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50" name="Google Shape;1850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51" name="Google Shape;185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2" name="Google Shape;185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3" name="Google Shape;1853;p12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5" name="Google Shape;1855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56" name="Google Shape;1856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7" name="Google Shape;1857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8" name="Google Shape;1858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9" name="Google Shape;1859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60" name="Google Shape;1860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1" name="Google Shape;1861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2" name="Google Shape;1862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3" name="Google Shape;1863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64" name="Google Shape;186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5" name="Google Shape;186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6" name="Google Shape;1866;p125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7" name="Google Shape;1867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68" name="Google Shape;186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9" name="Google Shape;186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0" name="Google Shape;1870;p125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1" name="Google Shape;1871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72" name="Google Shape;187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3" name="Google Shape;187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4" name="Google Shape;1874;p125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125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12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25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125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2" name="Google Shape;1882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3" name="Google Shape;1883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4" name="Google Shape;1884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5" name="Google Shape;1885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6" name="Google Shape;1886;p1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87" name="Google Shape;1887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8" name="Google Shape;1888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9" name="Google Shape;1889;p126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1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92" name="Google Shape;189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3" name="Google Shape;189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4" name="Google Shape;1894;p1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5" name="Google Shape;1895;p1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96" name="Google Shape;18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7" name="Google Shape;18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8" name="Google Shape;1898;p1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9" name="Google Shape;1899;p1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900" name="Google Shape;190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1" name="Google Shape;190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2" name="Google Shape;1902;p1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3" name="Google Shape;1903;p1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904" name="Google Shape;190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5" name="Google Shape;190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6" name="Google Shape;1906;p1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7" name="Google Shape;1907;p1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908" name="Google Shape;190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9" name="Google Shape;190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126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26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2" name="Google Shape;1912;p12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2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126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9" name="Google Shape;1919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0" name="Google Shape;1920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1" name="Google Shape;1921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2" name="Google Shape;1922;p1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923" name="Google Shape;19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4" name="Google Shape;19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5" name="Google Shape;1925;p12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1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7" name="Google Shape;1927;p1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928" name="Google Shape;19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9" name="Google Shape;19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0" name="Google Shape;1930;p127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1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2" name="Google Shape;1932;p1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933" name="Google Shape;19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4" name="Google Shape;19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12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7" name="Google Shape;1937;p1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938" name="Google Shape;19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9" name="Google Shape;19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0" name="Google Shape;1940;p127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1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2" name="Google Shape;1942;p1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943" name="Google Shape;19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4" name="Google Shape;19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5" name="Google Shape;1945;p127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7" name="Google Shape;1947;p1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948" name="Google Shape;194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9" name="Google Shape;194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12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2" name="Google Shape;1952;p1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953" name="Google Shape;195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54" name="Google Shape;195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5" name="Google Shape;1955;p12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59" name="Google Shape;195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2" name="Google Shape;1962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3" name="Google Shape;1963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964" name="Google Shape;196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65" name="Google Shape;196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6" name="Google Shape;1966;p12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8" name="Google Shape;1968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969" name="Google Shape;196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0" name="Google Shape;197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1" name="Google Shape;1971;p12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3" name="Google Shape;1973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974" name="Google Shape;197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5" name="Google Shape;197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6" name="Google Shape;1976;p12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8" name="Google Shape;1978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979" name="Google Shape;197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0" name="Google Shape;198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1" name="Google Shape;1981;p12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2" name="Google Shape;1982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3" name="Google Shape;1983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984" name="Google Shape;198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5" name="Google Shape;198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6" name="Google Shape;1986;p128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8" name="Google Shape;1988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989" name="Google Shape;198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0" name="Google Shape;199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1" name="Google Shape;1991;p128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2" name="Google Shape;1992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3" name="Google Shape;1993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994" name="Google Shape;199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5" name="Google Shape;199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6" name="Google Shape;1996;p128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8" name="Google Shape;1998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999" name="Google Shape;199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00" name="Google Shape;200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1" name="Google Shape;2001;p128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05" name="Google Shape;2005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6" name="Google Shape;2006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7" name="Google Shape;2007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9" name="Google Shape;2009;p1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010" name="Google Shape;201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1" name="Google Shape;201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2" name="Google Shape;2012;p12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4" name="Google Shape;2014;p1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015" name="Google Shape;201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6" name="Google Shape;201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7" name="Google Shape;2017;p12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1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9" name="Google Shape;2019;p1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020" name="Google Shape;202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1" name="Google Shape;202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2" name="Google Shape;2022;p12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4" name="Google Shape;2024;p1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025" name="Google Shape;202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6" name="Google Shape;202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7" name="Google Shape;2027;p12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8" name="Google Shape;2028;p1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9" name="Google Shape;2029;p1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030" name="Google Shape;203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1" name="Google Shape;203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2" name="Google Shape;2032;p129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3" name="Google Shape;2033;p1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4" name="Google Shape;2034;p1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035" name="Google Shape;203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6" name="Google Shape;203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7" name="Google Shape;2037;p129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9" name="Google Shape;2039;p1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040" name="Google Shape;204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1" name="Google Shape;204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2" name="Google Shape;2042;p12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3" name="Google Shape;2043;p1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4" name="Google Shape;2044;p1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045" name="Google Shape;204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6" name="Google Shape;204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7" name="Google Shape;2047;p12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0" name="Google Shape;2050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51" name="Google Shape;205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2" name="Google Shape;2052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3" name="Google Shape;2053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54" name="Google Shape;2054;p1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055" name="Google Shape;205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56" name="Google Shape;205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7" name="Google Shape;2057;p1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130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59" name="Google Shape;2059;p1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060" name="Google Shape;206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1" name="Google Shape;2061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2" name="Google Shape;2062;p1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130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64" name="Google Shape;2064;p1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065" name="Google Shape;206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6" name="Google Shape;206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7" name="Google Shape;2067;p1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130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3" name="Google Shape;2073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74" name="Google Shape;207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5" name="Google Shape;2075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6" name="Google Shape;2076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7" name="Google Shape;2077;p1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078" name="Google Shape;2078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79" name="Google Shape;2079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0" name="Google Shape;2080;p13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1" name="Google Shape;2081;p13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2" name="Google Shape;2082;p1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3" name="Google Shape;2083;p1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084" name="Google Shape;2084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85" name="Google Shape;2085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6" name="Google Shape;2086;p13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7" name="Google Shape;2087;p13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0" name="Google Shape;2090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91" name="Google Shape;2091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2" name="Google Shape;2092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3" name="Google Shape;2093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4" name="Google Shape;2094;p1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5" name="Google Shape;2095;p1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1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0" name="Google Shape;2100;p1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1" name="Google Shape;2101;p1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1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1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6" name="Google Shape;2106;p1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7" name="Google Shape;2107;p1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3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0" name="Google Shape;2110;p13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1" name="Google Shape;2111;p13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2" name="Google Shape;2112;p13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13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_1">
    <p:bg>
      <p:bgPr>
        <a:solidFill>
          <a:srgbClr val="404040"/>
        </a:solidFill>
        <a:effectLst/>
      </p:bgPr>
    </p:bg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Google Shape;2118;p134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Google Shape;2119;p134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20" name="Google Shape;2120;p134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1">
  <p:cSld name="TITLE_AND_BODY_2"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35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24" name="Google Shape;2124;p135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 1">
  <p:cSld name="1_Blank">
    <p:bg>
      <p:bgPr>
        <a:solidFill>
          <a:srgbClr val="404040"/>
        </a:solidFill>
        <a:effectLst/>
      </p:bgPr>
    </p:bg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Google Shape;2127;p136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p136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_2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132" name="Google Shape;2132;p1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3" name="Google Shape;2133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136" name="Google Shape;2136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9" name="Google Shape;2139;p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0" name="Google Shape;2140;p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3" name="Google Shape;2143;p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44" name="Google Shape;2144;p1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45" name="Google Shape;2145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8" name="Google Shape;2148;p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4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51" name="Google Shape;2151;p14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52" name="Google Shape;2152;p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4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155" name="Google Shape;21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4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159" name="Google Shape;2159;p14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0" name="Google Shape;2160;p14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1" name="Google Shape;2161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164" name="Google Shape;2164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4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7" name="Google Shape;2167;p1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8" name="Google Shape;2168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49"/>
          <p:cNvSpPr/>
          <p:nvPr/>
        </p:nvSpPr>
        <p:spPr>
          <a:xfrm>
            <a:off x="0" y="2167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p149"/>
          <p:cNvSpPr/>
          <p:nvPr/>
        </p:nvSpPr>
        <p:spPr>
          <a:xfrm>
            <a:off x="426891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149"/>
          <p:cNvSpPr txBox="1"/>
          <p:nvPr/>
        </p:nvSpPr>
        <p:spPr>
          <a:xfrm>
            <a:off x="426891" y="2971800"/>
            <a:ext cx="35355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75" name="Google Shape;2175;p149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TITLE_AND_BODY_1"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50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rgbClr val="FFFFFF"/>
        </a:solidFill>
        <a:effectLst/>
      </p:bgPr>
    </p:bg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5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15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81" name="Google Shape;2181;p15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bg>
      <p:bgPr>
        <a:solidFill>
          <a:srgbClr val="FFFFFF"/>
        </a:solidFill>
        <a:effectLst/>
      </p:bgPr>
    </p:bg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8" name="Google Shape;148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1" name="Google Shape;181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" name="Google Shape;185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6" name="Google Shape;19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9" name="Google Shape;19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2" name="Google Shape;20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5" name="Google Shape;20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" name="Google Shape;21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2" name="Google Shape;22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5" name="Google Shape;225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8" name="Google Shape;228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1" name="Google Shape;23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0" name="Google Shape;240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1" name="Google Shape;24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" name="Google Shape;24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3" name="Google Shape;25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8" name="Google Shape;258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2" name="Google Shape;262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6" name="Google Shape;26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0" name="Google Shape;27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4" name="Google Shape;27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5" name="Google Shape;28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8" name="Google Shape;288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9" name="Google Shape;28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4" name="Google Shape;294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8" name="Google Shape;298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2" name="Google Shape;30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6" name="Google Shape;306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0" name="Google Shape;31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1" name="Google Shape;321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4" name="Google Shape;324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" name="Google Shape;32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" name="Google Shape;330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4" name="Google Shape;33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8" name="Google Shape;33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2" name="Google Shape;342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6" name="Google Shape;34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7" name="Google Shape;35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0" name="Google Shape;360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1" name="Google Shape;36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6" name="Google Shape;36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1" name="Google Shape;37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6" name="Google Shape;37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1" name="Google Shape;38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6" name="Google Shape;38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1" name="Google Shape;39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3" name="Google Shape;44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8" name="Google Shape;44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3" name="Google Shape;45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8" name="Google Shape;45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3" name="Google Shape;46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8" name="Google Shape;46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3" name="Google Shape;47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8" name="Google Shape;47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9" name="Google Shape;489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2" name="Google Shape;492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3" name="Google Shape;49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7" name="Google Shape;497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8" name="Google Shape;498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2" name="Google Shape;502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3" name="Google Shape;50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2" name="Google Shape;51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5" name="Google Shape;515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6" name="Google Shape;516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2" name="Google Shape;522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9" name="Google Shape;52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1" name="Google Shape;531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6" name="Google Shape;55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9" name="Google Shape;559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" name="Google Shape;576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7" name="Google Shape;577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6" name="Google Shape;58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4" name="Google Shape;59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4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4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5" name="Google Shape;605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3" name="Google Shape;613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4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4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4" name="Google Shape;6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4" name="Google Shape;65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6" name="Google Shape;65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6" name="Google Shape;67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8" name="Google Shape;67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9" name="Google Shape;689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1" name="Google Shape;711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0" name="Google Shape;72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1" name="Google Shape;721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3" name="Google Shape;723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5" name="Google Shape;73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5" name="Google Shape;74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Google Shape;746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1" name="Google Shape;771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2" name="Google Shape;772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3" name="Google Shape;773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5" name="Google Shape;785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5" name="Google Shape;79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5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0" name="Google Shape;810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0" name="Google Shape;82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2" name="Google Shape;82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3" name="Google Shape;823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7" name="Google Shape;837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8" name="Google Shape;848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0" name="Google Shape;850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1" name="Google Shape;851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5" name="Google Shape;865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6" name="Google Shape;87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5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5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5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5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3" name="Google Shape;893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4" name="Google Shape;90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6" name="Google Shape;906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5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5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5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1" name="Google Shape;93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2" name="Google Shape;932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3" name="Google Shape;933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1" name="Google Shape;951;p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2" name="Google Shape;962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3" name="Google Shape;963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4" name="Google Shape;964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5" name="Google Shape;96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2" name="Google Shape;982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24" name="Google Shape;1024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6" name="Google Shape;1026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7" name="Google Shape;1027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6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6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6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6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6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6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6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6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2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56" name="Google Shape;10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8" name="Google Shape;1058;p6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6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3" name="Google Shape;10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6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67" name="Google Shape;1067;p6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71" name="Google Shape;1071;p6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66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6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76" name="Google Shape;1076;p6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7" name="Google Shape;1077;p6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6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82" name="Google Shape;1082;p6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3" name="Google Shape;1083;p6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7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67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0" name="Google Shape;11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01" name="Google Shape;1101;p7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7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7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104" name="Google Shape;11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7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08" name="Google Shape;1108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0" name="Google Shape;11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11" name="Google Shape;1111;p7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7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7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114" name="Google Shape;11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18" name="Google Shape;111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7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0" name="Google Shape;11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21" name="Google Shape;1121;p7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7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7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124" name="Google Shape;112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7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28" name="Google Shape;1128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30" name="Google Shape;113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2" name="Google Shape;1132;p7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7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7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35" name="Google Shape;1135;p7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7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7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4" name="Google Shape;1144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7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9" name="Google Shape;1149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7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7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7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7" name="Google Shape;1157;p7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7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9" name="Google Shape;1159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0" name="Google Shape;1160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8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5" name="Google Shape;1165;p8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8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8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8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2" name="Google Shape;1172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73" name="Google Shape;1173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8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8" name="Google Shape;117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8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0" name="Google Shape;1180;p8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1" name="Google Shape;1181;p8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8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8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8" name="Google Shape;1188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8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91" name="Google Shape;119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2" name="Google Shape;1192;p8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8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8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7" name="Google Shape;11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8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9" name="Google Shape;1199;p8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02" name="Google Shape;1202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5" name="Google Shape;120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6" name="Google Shape;1206;p8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7" name="Google Shape;1207;p8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8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9" name="Google Shape;1209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1" name="Google Shape;1211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8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8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5" name="Google Shape;1215;p8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8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7" name="Google Shape;121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8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8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8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24" name="Google Shape;122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5" name="Google Shape;1225;p8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8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8" name="Google Shape;122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8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8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5" name="Google Shape;1235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3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7" name="Google Shape;123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8" name="Google Shape;1238;p8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39" name="Google Shape;123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0" name="Google Shape;1240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8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42" name="Google Shape;1242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3" name="Google Shape;1243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8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45" name="Google Shape;1245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8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48" name="Google Shape;1248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8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8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8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8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1" name="Google Shape;1261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3" name="Google Shape;1263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4" name="Google Shape;1264;p8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65" name="Google Shape;1265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8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68" name="Google Shape;1268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8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71" name="Google Shape;1271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8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8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8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8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3" name="Google Shape;1283;p8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84" name="Google Shape;128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2" name="Google Shape;129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3" name="Google Shape;1293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4" name="Google Shape;1294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95" name="Google Shape;1295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6" name="Google Shape;12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" name="Google Shape;129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1" name="Google Shape;13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2" name="Google Shape;13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5" name="Google Shape;130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6" name="Google Shape;130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8" name="Google Shape;1308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9" name="Google Shape;130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0" name="Google Shape;131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2" name="Google Shape;1312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3" name="Google Shape;131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4" name="Google Shape;131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5" name="Google Shape;1315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6" name="Google Shape;1316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7" name="Google Shape;131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9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9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9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9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9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28" name="Google Shape;132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0" name="Google Shape;133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31" name="Google Shape;1331;p9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2" name="Google Shape;1332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3" name="Google Shape;1333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9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6" name="Google Shape;1336;p9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7" name="Google Shape;1337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9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0" name="Google Shape;1340;p9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1" name="Google Shape;134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2" name="Google Shape;134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9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4" name="Google Shape;1344;p9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5" name="Google Shape;134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6" name="Google Shape;134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91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8" name="Google Shape;1348;p9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9" name="Google Shape;134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0" name="Google Shape;135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91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2" name="Google Shape;1352;p9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3" name="Google Shape;135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9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9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9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91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91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4" name="Google Shape;136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5" name="Google Shape;136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6" name="Google Shape;1366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67" name="Google Shape;1367;p9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68" name="Google Shape;1368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9" name="Google Shape;1369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92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9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9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73" name="Google Shape;1373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4" name="Google Shape;1374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9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9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77" name="Google Shape;137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8" name="Google Shape;137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9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9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81" name="Google Shape;138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2" name="Google Shape;138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9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4" name="Google Shape;1384;p9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85" name="Google Shape;1385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6" name="Google Shape;1386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" name="Google Shape;1387;p9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9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89" name="Google Shape;1389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0" name="Google Shape;1390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92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92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9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92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0" name="Google Shape;1400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1" name="Google Shape;1401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2" name="Google Shape;1402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03" name="Google Shape;1403;p9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404" name="Google Shape;140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9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9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409" name="Google Shape;140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93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9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9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414" name="Google Shape;141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9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9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419" name="Google Shape;141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93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9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9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424" name="Google Shape;142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93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9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9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429" name="Google Shape;142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9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3" name="Google Shape;1433;p9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34" name="Google Shape;143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5" name="Google Shape;143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0" name="Google Shape;144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1" name="Google Shape;144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2" name="Google Shape;1442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9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9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5" name="Google Shape;144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9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9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9" name="Google Shape;1449;p9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0" name="Google Shape;145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9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9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9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5" name="Google Shape;145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9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9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9" name="Google Shape;1459;p9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0" name="Google Shape;146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2" name="Google Shape;1462;p9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9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9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5" name="Google Shape;146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94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9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9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0" name="Google Shape;147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94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9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9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5" name="Google Shape;147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94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9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9" name="Google Shape;1479;p9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0" name="Google Shape;148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1" name="Google Shape;148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94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6" name="Google Shape;1486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8" name="Google Shape;1488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9" name="Google Shape;1489;p9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9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91" name="Google Shape;149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2" name="Google Shape;149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3" name="Google Shape;1493;p9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9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5" name="Google Shape;1495;p9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96" name="Google Shape;149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7" name="Google Shape;149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8" name="Google Shape;1498;p9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9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0" name="Google Shape;1500;p9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9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9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5" name="Google Shape;1505;p9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06" name="Google Shape;150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7" name="Google Shape;150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9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9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0" name="Google Shape;1510;p9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11" name="Google Shape;151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2" name="Google Shape;151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3" name="Google Shape;1513;p95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9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5" name="Google Shape;1515;p9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16" name="Google Shape;151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7" name="Google Shape;151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8" name="Google Shape;1518;p95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9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0" name="Google Shape;1520;p9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21" name="Google Shape;152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2" name="Google Shape;152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3" name="Google Shape;1523;p9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9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5" name="Google Shape;1525;p9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26" name="Google Shape;152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7" name="Google Shape;152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9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32" name="Google Shape;1532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4" name="Google Shape;1534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9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36" name="Google Shape;153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7" name="Google Shape;153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538;p9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96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40" name="Google Shape;1540;p9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41" name="Google Shape;1541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2" name="Google Shape;1542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9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96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45" name="Google Shape;1545;p9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46" name="Google Shape;154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7" name="Google Shape;154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8" name="Google Shape;1548;p9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96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9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55" name="Google Shape;155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6" name="Google Shape;1556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7" name="Google Shape;1557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58" name="Google Shape;1558;p9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59" name="Google Shape;1559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0" name="Google Shape;1560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97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97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9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4" name="Google Shape;1564;p9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65" name="Google Shape;1565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6" name="Google Shape;1566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97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8" name="Google Shape;1568;p97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2" name="Google Shape;1572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3" name="Google Shape;157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4" name="Google Shape;157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9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6" name="Google Shape;1576;p9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9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9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9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9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1" name="Google Shape;1581;p9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2" name="Google Shape;1582;p9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9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9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9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7" name="Google Shape;1587;p9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9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98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98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98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98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98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10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00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601" name="Google Shape;1601;p100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0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0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5" name="Google Shape;1605;p10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02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102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0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094" name="Google Shape;1094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tree/master/resourc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tree/master/01-Week_HTML-CSS/H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2.1</a:t>
            </a:r>
            <a:endParaRPr/>
          </a:p>
        </p:txBody>
      </p:sp>
      <p:sp>
        <p:nvSpPr>
          <p:cNvPr id="2188" name="Google Shape;2188;p1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sp>
        <p:nvSpPr>
          <p:cNvPr id="2189" name="Google Shape;2189;p1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450" y="704224"/>
            <a:ext cx="4212432" cy="4212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Full-Stack Development?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Intro to Console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752C1-1F45-4EA6-B5B9-753DCF6B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927" y="768312"/>
            <a:ext cx="4006146" cy="39585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is one of the three base languages behind every website.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defines all of the basic content as well as a bit of formatting.</a:t>
            </a:r>
            <a:endParaRPr/>
          </a:p>
        </p:txBody>
      </p:sp>
      <p:sp>
        <p:nvSpPr>
          <p:cNvPr id="2278" name="Google Shape;2278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&lt;title&gt; Intro to HTML &lt;/title&gt;</a:t>
            </a:r>
            <a:endParaRPr/>
          </a:p>
        </p:txBody>
      </p:sp>
      <p:pic>
        <p:nvPicPr>
          <p:cNvPr id="2279" name="Google Shape;2279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38" y="1874075"/>
            <a:ext cx="1810199" cy="255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FBF08-91DE-4CBE-871B-525C43C2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077" y="1750459"/>
            <a:ext cx="2781746" cy="28013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 Branch</a:t>
            </a:r>
            <a:endParaRPr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Pushing and Pulling with Git</a:t>
            </a:r>
            <a:endParaRPr dirty="0"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321" name="Google Shape;2321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167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3" name="Google Shape;2323;p167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4" name="Google Shape;2324;p167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167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6" name="Google Shape;2326;p167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7" name="Google Shape;2327;p167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8" name="Google Shape;2328;p167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9" name="Google Shape;2329;p167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0" name="Google Shape;2330;p167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1" name="Google Shape;2331;p167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2" name="Google Shape;2332;p167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167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167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5" name="Google Shape;2335;p167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167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67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167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167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0" name="Google Shape;2340;p167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167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2" name="Google Shape;2342;p167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69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3" name="Google Shape;2383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275" y="825412"/>
            <a:ext cx="3679738" cy="3105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2385" name="Google Shape;2385;p169"/>
          <p:cNvSpPr txBox="1">
            <a:spLocks noGrp="1"/>
          </p:cNvSpPr>
          <p:nvPr>
            <p:ph type="subTitle" idx="1"/>
          </p:nvPr>
        </p:nvSpPr>
        <p:spPr>
          <a:xfrm>
            <a:off x="0" y="828375"/>
            <a:ext cx="44322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CSS </a:t>
            </a:r>
            <a:r>
              <a:rPr lang="en" sz="2400" b="1"/>
              <a:t>box model</a:t>
            </a:r>
            <a:r>
              <a:rPr lang="en" sz="2400"/>
              <a:t> wraps every HTML element in a box. This box consists of padding, border, margin, and content, and allows developers to modify spacing styles.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Flexbox</a:t>
            </a:r>
            <a:endParaRPr dirty="0"/>
          </a:p>
        </p:txBody>
      </p:sp>
      <p:sp>
        <p:nvSpPr>
          <p:cNvPr id="2377" name="Google Shape;2377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0190" cy="216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How to layout items using flexbox.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E3083-1127-436C-968E-65EA524A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00" y="2986088"/>
            <a:ext cx="9144000" cy="21574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Layouts</a:t>
            </a:r>
            <a:endParaRPr dirty="0"/>
          </a:p>
        </p:txBody>
      </p:sp>
      <p:sp>
        <p:nvSpPr>
          <p:cNvPr id="2377" name="Google Shape;2377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0190" cy="216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Combining your HTML, CSS and flexbox knowledge to create an advanced layout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43A5B17-E601-4955-8F82-87B952FE9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9209"/>
            <a:ext cx="9144000" cy="17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5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70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1" name="Google Shape;2391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25" y="1520250"/>
            <a:ext cx="3990300" cy="32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  <p:sp>
        <p:nvSpPr>
          <p:cNvPr id="2393" name="Google Shape;2393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orient our HTML elements in relation to space with CSS positioning (static, relative, fixed </a:t>
            </a:r>
            <a:r>
              <a:rPr lang="en-US" dirty="0"/>
              <a:t>and</a:t>
            </a:r>
            <a:r>
              <a:rPr lang="en" dirty="0"/>
              <a:t> absolute)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Resources</a:t>
            </a:r>
            <a:endParaRPr dirty="0"/>
          </a:p>
        </p:txBody>
      </p:sp>
      <p:sp>
        <p:nvSpPr>
          <p:cNvPr id="2246" name="Google Shape;2246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1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205740">
              <a:spcBef>
                <a:spcPts val="1200"/>
              </a:spcBef>
              <a:buSzPts val="1800"/>
            </a:pPr>
            <a:r>
              <a:rPr lang="en-US" sz="1800" dirty="0"/>
              <a:t>Added </a:t>
            </a:r>
            <a:r>
              <a:rPr lang="en-US" sz="1800" dirty="0">
                <a:hlinkClick r:id="rId3"/>
              </a:rPr>
              <a:t>resources directory</a:t>
            </a:r>
            <a:r>
              <a:rPr lang="en-US" sz="1800" dirty="0"/>
              <a:t> to GitLab</a:t>
            </a:r>
          </a:p>
          <a:p>
            <a:pPr marL="777240" lvl="1" indent="-205740">
              <a:spcBef>
                <a:spcPts val="1200"/>
              </a:spcBef>
              <a:buSzPts val="1800"/>
            </a:pPr>
            <a:r>
              <a:rPr lang="en-US" sz="1800" dirty="0"/>
              <a:t>Class resources</a:t>
            </a:r>
          </a:p>
          <a:p>
            <a:pPr marL="777240" lvl="1" indent="-205740">
              <a:spcBef>
                <a:spcPts val="1200"/>
              </a:spcBef>
              <a:buSzPts val="1800"/>
            </a:pPr>
            <a:r>
              <a:rPr lang="en-US" sz="1800" dirty="0"/>
              <a:t>Documentation</a:t>
            </a:r>
          </a:p>
          <a:p>
            <a:pPr marL="777240" lvl="1" indent="-205740">
              <a:spcBef>
                <a:spcPts val="1200"/>
              </a:spcBef>
              <a:buSzPts val="1800"/>
            </a:pPr>
            <a:r>
              <a:rPr lang="en-US" sz="1800" dirty="0"/>
              <a:t>Help</a:t>
            </a:r>
          </a:p>
          <a:p>
            <a:pPr marL="777240" lvl="1" indent="-205740">
              <a:spcBef>
                <a:spcPts val="1200"/>
              </a:spcBef>
              <a:buSzPts val="1800"/>
            </a:pPr>
            <a:r>
              <a:rPr lang="en-US" sz="1800" dirty="0"/>
              <a:t>Interesting Reads</a:t>
            </a:r>
          </a:p>
          <a:p>
            <a:pPr marL="777240" lvl="1" indent="-205740">
              <a:spcBef>
                <a:spcPts val="1200"/>
              </a:spcBef>
              <a:buSzPts val="1800"/>
            </a:pPr>
            <a:r>
              <a:rPr lang="en-US" sz="1800" dirty="0"/>
              <a:t>Tutorials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195" name="Google Shape;2195;p1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will:  </a:t>
            </a:r>
            <a:endParaRPr/>
          </a:p>
        </p:txBody>
      </p:sp>
      <p:sp>
        <p:nvSpPr>
          <p:cNvPr id="2196" name="Google Shape;2196;p15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Recap the basic topics covered to date.</a:t>
            </a:r>
            <a:endParaRPr sz="1600"/>
          </a:p>
        </p:txBody>
      </p:sp>
      <p:sp>
        <p:nvSpPr>
          <p:cNvPr id="2197" name="Google Shape;2197;p15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Offer a conceptual introduction to CSS reset and downloadable style sheets.</a:t>
            </a:r>
            <a:endParaRPr sz="1600"/>
          </a:p>
        </p:txBody>
      </p:sp>
      <p:sp>
        <p:nvSpPr>
          <p:cNvPr id="2198" name="Google Shape;2198;p15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Work with Chrome DevTools for site inspection.</a:t>
            </a:r>
            <a:endParaRPr sz="1600"/>
          </a:p>
        </p:txBody>
      </p:sp>
      <p:sp>
        <p:nvSpPr>
          <p:cNvPr id="2199" name="Google Shape;2199;p15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Utilize GitHub Pages for website deployment.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6" grpId="0" build="p"/>
      <p:bldP spid="2197" grpId="0" build="p"/>
      <p:bldP spid="2198" grpId="0" build="p"/>
      <p:bldP spid="219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7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</a:t>
            </a:r>
            <a:r>
              <a:rPr lang="en"/>
              <a:t> </a:t>
            </a:r>
            <a:r>
              <a:rPr lang="en" dirty="0"/>
              <a:t>Questions/</a:t>
            </a:r>
            <a:r>
              <a:rPr lang="en-US" dirty="0"/>
              <a:t>Concerns/</a:t>
            </a:r>
            <a:r>
              <a:rPr lang="en" dirty="0"/>
              <a:t>Issues?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Take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74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stackoverflow.com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24" name="Google Shape;2424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25" name="Google Shape;2425;p17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difference between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6" name="Google Shape;2426;p17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purpose of new HTML5 elements like 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&lt;article&gt;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7" name="Google Shape;2427;p17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would you use an HTML5 semantic tag instead of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>
                <a:solidFill>
                  <a:schemeClr val="dk1"/>
                </a:solidFill>
              </a:rPr>
              <a:t>?</a:t>
            </a:r>
            <a:endParaRPr sz="1500"/>
          </a:p>
        </p:txBody>
      </p:sp>
      <p:sp>
        <p:nvSpPr>
          <p:cNvPr id="2428" name="Google Shape;2428;p17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do you use a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 element, and when do you use a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element?</a:t>
            </a:r>
            <a:endParaRPr sz="1500"/>
          </a:p>
        </p:txBody>
      </p:sp>
      <p:sp>
        <p:nvSpPr>
          <p:cNvPr id="2429" name="Google Shape;2429;p17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should you use for semantic markup and page layout: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or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75"/>
          <p:cNvSpPr/>
          <p:nvPr/>
        </p:nvSpPr>
        <p:spPr>
          <a:xfrm>
            <a:off x="448775" y="1227425"/>
            <a:ext cx="3747600" cy="358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5" name="Google Shape;2435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36" name="Google Shape;2436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web layouts are made up of containers, traditionally called </a:t>
            </a:r>
            <a:r>
              <a:rPr lang="en" b="1"/>
              <a:t>divs</a:t>
            </a:r>
            <a:r>
              <a:rPr lang="en"/>
              <a:t>.</a:t>
            </a:r>
            <a:endParaRPr/>
          </a:p>
        </p:txBody>
      </p:sp>
      <p:graphicFrame>
        <p:nvGraphicFramePr>
          <p:cNvPr id="2437" name="Google Shape;2437;p175"/>
          <p:cNvGraphicFramePr/>
          <p:nvPr/>
        </p:nvGraphicFramePr>
        <p:xfrm>
          <a:off x="649125" y="155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{9916A8CF-0C72-4F66-AF69-2ADF588EDA01}</a:tableStyleId>
              </a:tblPr>
              <a:tblGrid>
                <a:gridCol w="196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Content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Sidebar</a:t>
                      </a:r>
                      <a:endParaRPr/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45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Footer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762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43" name="Google Shape;2443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HTML5 introduced the concept of </a:t>
            </a:r>
            <a:r>
              <a:rPr lang="en" sz="1400" b="1"/>
              <a:t>semantic layouts,</a:t>
            </a:r>
            <a:r>
              <a:rPr lang="en" sz="1400"/>
              <a:t> meaning divs could be given more meaningful names. In theory, this helps with organization and search engine optimization. 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Website Layout Using HTML5: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HTML5 offers new semantic elements that define different parts of a webpage: 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graphicFrame>
        <p:nvGraphicFramePr>
          <p:cNvPr id="2444" name="Google Shape;2444;p176"/>
          <p:cNvGraphicFramePr/>
          <p:nvPr/>
        </p:nvGraphicFramePr>
        <p:xfrm>
          <a:off x="3173375" y="20939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{9916A8CF-0C72-4F66-AF69-2ADF588EDA01}</a:tableStyleId>
              </a:tblPr>
              <a:tblGrid>
                <a:gridCol w="115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container for navigation links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section in a document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an independent self-contained article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footer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additional details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&lt;summary&gt;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heading for the 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445" name="Google Shape;2445;p176"/>
          <p:cNvGraphicFramePr/>
          <p:nvPr/>
        </p:nvGraphicFramePr>
        <p:xfrm>
          <a:off x="467250" y="20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{9916A8CF-0C72-4F66-AF69-2ADF588EDA01}</a:tableStyleId>
              </a:tblPr>
              <a:tblGrid>
                <a:gridCol w="14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1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1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1" name="Google Shape;2451;p177"/>
          <p:cNvSpPr txBox="1">
            <a:spLocks noGrp="1"/>
          </p:cNvSpPr>
          <p:nvPr>
            <p:ph type="subTitle" idx="1"/>
          </p:nvPr>
        </p:nvSpPr>
        <p:spPr>
          <a:xfrm>
            <a:off x="0" y="916675"/>
            <a:ext cx="5497500" cy="1874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said, it seems many, if not most, websites still use basic divs.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reasons for this that we’ll showcase in later lessons.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Additionally, it’s possible to include semantics by using ID names and classes.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52" name="Google Shape;2452;p177"/>
          <p:cNvGraphicFramePr/>
          <p:nvPr/>
        </p:nvGraphicFramePr>
        <p:xfrm>
          <a:off x="5117800" y="85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{9916A8CF-0C72-4F66-AF69-2ADF588EDA01}</a:tableStyleId>
              </a:tblPr>
              <a:tblGrid>
                <a:gridCol w="210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1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4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8" name="Google Shape;2458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Bottom line: </a:t>
            </a:r>
            <a:r>
              <a:rPr lang="en"/>
              <a:t>Follow the homework instructions. And when you’re out in the real world, follow the convention of where you work!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178"/>
          <p:cNvSpPr/>
          <p:nvPr/>
        </p:nvSpPr>
        <p:spPr>
          <a:xfrm>
            <a:off x="493650" y="1514650"/>
            <a:ext cx="3691200" cy="3147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div?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460" name="Google Shape;2460;p178"/>
          <p:cNvSpPr/>
          <p:nvPr/>
        </p:nvSpPr>
        <p:spPr>
          <a:xfrm>
            <a:off x="4420800" y="1514650"/>
            <a:ext cx="3691200" cy="31473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section?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2465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vs. IDs</a:t>
            </a:r>
            <a:endParaRPr/>
          </a:p>
        </p:txBody>
      </p:sp>
      <p:sp>
        <p:nvSpPr>
          <p:cNvPr id="2467" name="Google Shape;2467;p179"/>
          <p:cNvSpPr txBox="1">
            <a:spLocks noGrp="1"/>
          </p:cNvSpPr>
          <p:nvPr>
            <p:ph type="subTitle" idx="1"/>
          </p:nvPr>
        </p:nvSpPr>
        <p:spPr>
          <a:xfrm>
            <a:off x="0" y="1133175"/>
            <a:ext cx="6113700" cy="2583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When choosing between a CSS ID and a CSS class, follow the convention:</a:t>
            </a:r>
            <a:endParaRPr b="1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Classes (.classname)</a:t>
            </a:r>
            <a:r>
              <a:rPr lang="en"/>
              <a:t> are used if the same style will be used on multiple HTML elements.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IDs (#idname)</a:t>
            </a:r>
            <a:r>
              <a:rPr lang="en"/>
              <a:t> are used if a style is unique to a certain HTML element.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2468" name="Google Shape;2468;p179"/>
          <p:cNvCxnSpPr/>
          <p:nvPr/>
        </p:nvCxnSpPr>
        <p:spPr>
          <a:xfrm>
            <a:off x="462450" y="2876300"/>
            <a:ext cx="4917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 (Inspector)</a:t>
            </a:r>
            <a:endParaRPr/>
          </a:p>
        </p:txBody>
      </p:sp>
      <p:pic>
        <p:nvPicPr>
          <p:cNvPr id="2474" name="Google Shape;247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425" y="1182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861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one of the web development tools you will use most frequently. </a:t>
            </a:r>
            <a:r>
              <a:rPr lang="en">
                <a:solidFill>
                  <a:schemeClr val="dk1"/>
                </a:solidFill>
              </a:rPr>
              <a:t>It allows you to investigate how and why HTML is rendering.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Start using it!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Sites</a:t>
            </a:r>
            <a:endParaRPr/>
          </a:p>
        </p:txBody>
      </p:sp>
      <p:sp>
        <p:nvSpPr>
          <p:cNvPr id="2481" name="Google Shape;2481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 any page’s HTML and CSS with Chrome DevTools.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Plus, you’ll see your results instantly.  </a:t>
            </a:r>
            <a:endParaRPr/>
          </a:p>
        </p:txBody>
      </p:sp>
      <p:pic>
        <p:nvPicPr>
          <p:cNvPr id="2482" name="Google Shape;248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75" y="1529275"/>
            <a:ext cx="7417050" cy="31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4" name="Google Shape;220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55"/>
          <p:cNvSpPr/>
          <p:nvPr/>
        </p:nvSpPr>
        <p:spPr>
          <a:xfrm>
            <a:off x="258959" y="2743200"/>
            <a:ext cx="853416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Google Shape;2206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Checking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1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How’s it going?</a:t>
            </a:r>
            <a:endParaRPr b="1"/>
          </a:p>
        </p:txBody>
      </p:sp>
      <p:sp>
        <p:nvSpPr>
          <p:cNvPr id="2208" name="Google Shape;2208;p1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cxnSp>
        <p:nvCxnSpPr>
          <p:cNvPr id="2209" name="Google Shape;2209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8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Modify a Website</a:t>
            </a:r>
            <a:endParaRPr/>
          </a:p>
        </p:txBody>
      </p:sp>
      <p:sp>
        <p:nvSpPr>
          <p:cNvPr id="2494" name="Google Shape;2494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15 minutes, take a website you commonly use (Amazon, Google, HuffPo, etc.) and heavily modify it using Chrome DevTools.</a:t>
            </a:r>
            <a:endParaRPr/>
          </a:p>
        </p:txBody>
      </p:sp>
      <p:sp>
        <p:nvSpPr>
          <p:cNvPr id="2495" name="Google Shape;2495;p183"/>
          <p:cNvSpPr txBox="1">
            <a:spLocks noGrp="1"/>
          </p:cNvSpPr>
          <p:nvPr>
            <p:ph type="body" idx="2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Be sure to modify the following:</a:t>
            </a:r>
            <a:endParaRPr sz="1800" b="1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(change words)</a:t>
            </a:r>
            <a:endParaRPr sz="180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Send a screenshot to the class’s Slack channel when you’re done.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2496" name="Google Shape;2496;p18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1" name="Google Shape;2501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Through Frustration</a:t>
            </a:r>
            <a:endParaRPr/>
          </a:p>
        </p:txBody>
      </p:sp>
      <p:sp>
        <p:nvSpPr>
          <p:cNvPr id="2503" name="Google Shape;2503;p1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Keep practicing. It gets better!</a:t>
            </a:r>
            <a:endParaRPr/>
          </a:p>
        </p:txBody>
      </p:sp>
      <p:cxnSp>
        <p:nvCxnSpPr>
          <p:cNvPr id="2504" name="Google Shape;2504;p184"/>
          <p:cNvCxnSpPr/>
          <p:nvPr/>
        </p:nvCxnSpPr>
        <p:spPr>
          <a:xfrm>
            <a:off x="274375" y="640080"/>
            <a:ext cx="504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Modify Your Own Website</a:t>
            </a:r>
            <a:endParaRPr/>
          </a:p>
        </p:txBody>
      </p:sp>
      <p:sp>
        <p:nvSpPr>
          <p:cNvPr id="2510" name="Google Shape;2510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10 minutes, edit any site that you’ve been working on—in class or for homework—with Chrome DevTools.</a:t>
            </a:r>
            <a:endParaRPr/>
          </a:p>
        </p:txBody>
      </p:sp>
      <p:sp>
        <p:nvSpPr>
          <p:cNvPr id="2511" name="Google Shape;2511;p185"/>
          <p:cNvSpPr txBox="1">
            <a:spLocks noGrp="1"/>
          </p:cNvSpPr>
          <p:nvPr>
            <p:ph type="body" idx="2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Be sure to at least modify:</a:t>
            </a:r>
            <a:endParaRPr sz="1800" b="1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(change words)</a:t>
            </a:r>
            <a:endParaRPr sz="180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2512" name="Google Shape;2512;p1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8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6" name="Google Shape;2526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037" y="2553850"/>
            <a:ext cx="6037925" cy="2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Google Shape;2527;p1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(Important!)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8" name="Google Shape;2528;p188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88"/>
          <p:cNvSpPr txBox="1">
            <a:spLocks noGrp="1"/>
          </p:cNvSpPr>
          <p:nvPr>
            <p:ph type="subTitle" idx="1"/>
          </p:nvPr>
        </p:nvSpPr>
        <p:spPr>
          <a:xfrm>
            <a:off x="-12150" y="817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Deploying multiple CSS files simultaneously is a powerful technique.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0" name="Google Shape;2530;p188"/>
          <p:cNvSpPr/>
          <p:nvPr/>
        </p:nvSpPr>
        <p:spPr>
          <a:xfrm>
            <a:off x="1141350" y="13717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188"/>
          <p:cNvSpPr/>
          <p:nvPr/>
        </p:nvSpPr>
        <p:spPr>
          <a:xfrm>
            <a:off x="1141350" y="19627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188"/>
          <p:cNvSpPr txBox="1">
            <a:spLocks noGrp="1"/>
          </p:cNvSpPr>
          <p:nvPr>
            <p:ph type="subTitle" idx="2"/>
          </p:nvPr>
        </p:nvSpPr>
        <p:spPr>
          <a:xfrm>
            <a:off x="-12100" y="1391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technique allows developers to create complex designs made up of abounding design elements.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3" name="Google Shape;2533;p188"/>
          <p:cNvSpPr txBox="1">
            <a:spLocks noGrp="1"/>
          </p:cNvSpPr>
          <p:nvPr>
            <p:ph type="subTitle" idx="3"/>
          </p:nvPr>
        </p:nvSpPr>
        <p:spPr>
          <a:xfrm>
            <a:off x="-12200" y="19827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Remember,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loading order matters!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4" name="Google Shape;2534;p18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8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3916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8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98272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18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CSS Files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190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By a show of hands,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browser do you use?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of the Browsers</a:t>
            </a:r>
            <a:endParaRPr/>
          </a:p>
        </p:txBody>
      </p:sp>
      <p:sp>
        <p:nvSpPr>
          <p:cNvPr id="2553" name="Google Shape;2553;p191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191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 the hood, web browsers often render webpages differently than their competition.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5" name="Google Shape;2555;p191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191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191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disparities could mean that the HTML/CSS displays differently in each web client.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8" name="Google Shape;2558;p191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Because of these potential differences, web developers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need to make their websites cross-browser compatible</a:t>
            </a:r>
            <a:r>
              <a:rPr lang="en"/>
              <a:t>.</a:t>
            </a:r>
            <a:endParaRPr/>
          </a:p>
        </p:txBody>
      </p:sp>
      <p:pic>
        <p:nvPicPr>
          <p:cNvPr id="2559" name="Google Shape;2559;p191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191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191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175" y="2240439"/>
            <a:ext cx="3519800" cy="28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 Feedback</a:t>
            </a:r>
            <a:endParaRPr dirty="0"/>
          </a:p>
        </p:txBody>
      </p:sp>
      <p:pic>
        <p:nvPicPr>
          <p:cNvPr id="10" name="Picture 4" descr="Fail Dan James GIF by Much">
            <a:extLst>
              <a:ext uri="{FF2B5EF4-FFF2-40B4-BE49-F238E27FC236}">
                <a16:creationId xmlns:a16="http://schemas.microsoft.com/office/drawing/2014/main" id="{D47F097D-6316-455F-AEAD-1AC3C9B976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00162"/>
            <a:ext cx="4572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0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7" name="Google Shape;2567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6112" y="2134650"/>
            <a:ext cx="4771776" cy="255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8" name="Google Shape;2568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569" name="Google Shape;2569;p192"/>
          <p:cNvSpPr/>
          <p:nvPr/>
        </p:nvSpPr>
        <p:spPr>
          <a:xfrm>
            <a:off x="1141275" y="856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192"/>
          <p:cNvSpPr txBox="1">
            <a:spLocks noGrp="1"/>
          </p:cNvSpPr>
          <p:nvPr>
            <p:ph type="subTitle" idx="1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Reset.css will “reset” all browser-specific CSS. This means your site will appear the same in all browsers.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1" name="Google Shape;2571;p192"/>
          <p:cNvSpPr/>
          <p:nvPr/>
        </p:nvSpPr>
        <p:spPr>
          <a:xfrm>
            <a:off x="1141350" y="1447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192"/>
          <p:cNvSpPr txBox="1">
            <a:spLocks noGrp="1"/>
          </p:cNvSpPr>
          <p:nvPr>
            <p:ph type="subTitle" idx="2"/>
          </p:nvPr>
        </p:nvSpPr>
        <p:spPr>
          <a:xfrm>
            <a:off x="-12100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However, you will have to restyle everything yourself.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3" name="Google Shape;2573;p192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92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67847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9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586" name="Google Shape;2586;p194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194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588" name="Google Shape;2588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9" name="Google Shape;2589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0" name="Google Shape;2590;p194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2591" name="Google Shape;2591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2" name="Google Shape;2592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194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2594" name="Google Shape;2594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5" name="Google Shape;2595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6" name="Google Shape;2596;p194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important for creating browser-compatible websites.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7" name="Google Shape;2597;p194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194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94"/>
          <p:cNvSpPr txBox="1">
            <a:spLocks noGrp="1"/>
          </p:cNvSpPr>
          <p:nvPr>
            <p:ph type="subTitle" idx="2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an example of using someone else’s CSS in your website.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0" name="Google Shape;2600;p194"/>
          <p:cNvSpPr txBox="1">
            <a:spLocks noGrp="1"/>
          </p:cNvSpPr>
          <p:nvPr>
            <p:ph type="subTitle" idx="3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 common topic for front-end developer interview questions.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9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9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3" name="Google Shape;2613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614" name="Google Shape;2614;p19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Follow the instructions provided via Slack to incorporate a reset.css file into a basic HTML file. 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Note the impact the reset file makes after its inclusion.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2615" name="Google Shape;2615;p19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Web with GitHub!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5" name="Google Shape;2625;p198"/>
          <p:cNvCxnSpPr/>
          <p:nvPr/>
        </p:nvCxnSpPr>
        <p:spPr>
          <a:xfrm rot="10800000" flipH="1">
            <a:off x="1604175" y="2768825"/>
            <a:ext cx="1466700" cy="846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6" name="Google Shape;2626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</a:t>
            </a:r>
            <a:endParaRPr/>
          </a:p>
        </p:txBody>
      </p:sp>
      <p:sp>
        <p:nvSpPr>
          <p:cNvPr id="2627" name="Google Shape;2627;p1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 deep and complex diagram illustrating how the internet works.</a:t>
            </a:r>
            <a:endParaRPr/>
          </a:p>
        </p:txBody>
      </p:sp>
      <p:pic>
        <p:nvPicPr>
          <p:cNvPr id="2628" name="Google Shape;262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3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25" y="1244451"/>
            <a:ext cx="2862888" cy="1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198"/>
          <p:cNvSpPr txBox="1">
            <a:spLocks noGrp="1"/>
          </p:cNvSpPr>
          <p:nvPr>
            <p:ph type="subTitle" idx="1"/>
          </p:nvPr>
        </p:nvSpPr>
        <p:spPr>
          <a:xfrm>
            <a:off x="2845600" y="2019613"/>
            <a:ext cx="2787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internet</a:t>
            </a:r>
            <a:endParaRPr sz="2400"/>
          </a:p>
        </p:txBody>
      </p:sp>
      <p:cxnSp>
        <p:nvCxnSpPr>
          <p:cNvPr id="2634" name="Google Shape;2634;p198"/>
          <p:cNvCxnSpPr/>
          <p:nvPr/>
        </p:nvCxnSpPr>
        <p:spPr>
          <a:xfrm rot="10800000">
            <a:off x="5632600" y="2768825"/>
            <a:ext cx="1466700" cy="846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5" name="Google Shape;2635;p198"/>
          <p:cNvCxnSpPr/>
          <p:nvPr/>
        </p:nvCxnSpPr>
        <p:spPr>
          <a:xfrm rot="8994346">
            <a:off x="5036947" y="2916461"/>
            <a:ext cx="183079" cy="84662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6" name="Google Shape;2636;p198"/>
          <p:cNvCxnSpPr/>
          <p:nvPr/>
        </p:nvCxnSpPr>
        <p:spPr>
          <a:xfrm rot="-8994346" flipH="1">
            <a:off x="3416647" y="2916461"/>
            <a:ext cx="183079" cy="84662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Will See Our Greatness!</a:t>
            </a:r>
            <a:endParaRPr/>
          </a:p>
        </p:txBody>
      </p:sp>
      <p:sp>
        <p:nvSpPr>
          <p:cNvPr id="2642" name="Google Shape;2642;p1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provides hosting for static websites, which means we can deploy our websites and applications onto their servers for the world to see. </a:t>
            </a:r>
            <a:endParaRPr/>
          </a:p>
        </p:txBody>
      </p:sp>
      <p:pic>
        <p:nvPicPr>
          <p:cNvPr id="2643" name="Google Shape;2643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7" y="1660175"/>
            <a:ext cx="3002226" cy="30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0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All Log In to GitHub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20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Deployment—Personal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</a:t>
            </a:r>
            <a:r>
              <a:rPr lang="en" dirty="0"/>
              <a:t> Feedback</a:t>
            </a:r>
            <a:endParaRPr dirty="0"/>
          </a:p>
        </p:txBody>
      </p:sp>
      <p:sp>
        <p:nvSpPr>
          <p:cNvPr id="2223" name="Google Shape;2223;p1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I’ve noticed people doing incredibly well:</a:t>
            </a:r>
            <a:endParaRPr/>
          </a:p>
        </p:txBody>
      </p:sp>
      <p:sp>
        <p:nvSpPr>
          <p:cNvPr id="2224" name="Google Shape;2224;p15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sz="1600" dirty="0"/>
              <a:t>You all help each other out.</a:t>
            </a:r>
          </a:p>
        </p:txBody>
      </p:sp>
      <p:sp>
        <p:nvSpPr>
          <p:cNvPr id="2225" name="Google Shape;2225;p15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Amazing intuition. </a:t>
            </a:r>
            <a:r>
              <a:rPr lang="en" sz="1600" dirty="0"/>
              <a:t>All of you are asking the right questions.</a:t>
            </a:r>
            <a:endParaRPr sz="1600" dirty="0"/>
          </a:p>
        </p:txBody>
      </p:sp>
      <p:sp>
        <p:nvSpPr>
          <p:cNvPr id="2226" name="Google Shape;2226;p15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notice the right details.</a:t>
            </a:r>
            <a:endParaRPr sz="1600"/>
          </a:p>
        </p:txBody>
      </p:sp>
      <p:sp>
        <p:nvSpPr>
          <p:cNvPr id="2227" name="Google Shape;2227;p15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sz="1600" dirty="0"/>
              <a:t>All of you are handling an enormous volume of information. </a:t>
            </a:r>
          </a:p>
        </p:txBody>
      </p:sp>
      <p:sp>
        <p:nvSpPr>
          <p:cNvPr id="2228" name="Google Shape;2228;p15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Y</a:t>
            </a:r>
            <a:r>
              <a:rPr lang="en" sz="1600" dirty="0"/>
              <a:t>ou are figuring out things </a:t>
            </a:r>
            <a:r>
              <a:rPr lang="en" sz="1600" b="1" dirty="0"/>
              <a:t>on your own</a:t>
            </a:r>
            <a:r>
              <a:rPr lang="en" sz="1600" dirty="0"/>
              <a:t>.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4" grpId="0" build="p"/>
      <p:bldP spid="2225" grpId="0" build="p"/>
      <p:bldP spid="2226" grpId="0" build="p"/>
      <p:bldP spid="2227" grpId="0" build="p"/>
      <p:bldP spid="222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2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Personal Site to GitHub Pages</a:t>
            </a:r>
            <a:endParaRPr/>
          </a:p>
        </p:txBody>
      </p:sp>
      <p:sp>
        <p:nvSpPr>
          <p:cNvPr id="2660" name="Google Shape;2660;p2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basic steps:</a:t>
            </a:r>
            <a:endParaRPr/>
          </a:p>
        </p:txBody>
      </p:sp>
      <p:sp>
        <p:nvSpPr>
          <p:cNvPr id="2661" name="Google Shape;2661;p20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a new repo named _username_.github.io.</a:t>
            </a:r>
            <a:endParaRPr sz="1600"/>
          </a:p>
        </p:txBody>
      </p:sp>
      <p:sp>
        <p:nvSpPr>
          <p:cNvPr id="2662" name="Google Shape;2662;p20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Navigate to a folder on your computer and clone the repo into it. </a:t>
            </a:r>
            <a:endParaRPr sz="1600"/>
          </a:p>
        </p:txBody>
      </p:sp>
      <p:sp>
        <p:nvSpPr>
          <p:cNvPr id="2663" name="Google Shape;2663;p20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Build your files.</a:t>
            </a:r>
            <a:endParaRPr sz="1600"/>
          </a:p>
        </p:txBody>
      </p:sp>
      <p:sp>
        <p:nvSpPr>
          <p:cNvPr id="2664" name="Google Shape;2664;p20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Add, commit, and push your changes to the repository.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2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20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671" name="Google Shape;2671;p20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br>
              <a:rPr lang="en" sz="3000" b="1"/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Deploying Bio to GitHub Pages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Time to take your newfangled website and deploy it to the cloud—in this case, GitHub Pages.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Additional instructions will be sent via Slack.</a:t>
            </a:r>
            <a:endParaRPr sz="30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20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Deployment—Project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2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Project Site to GitHub Pages</a:t>
            </a:r>
            <a:endParaRPr/>
          </a:p>
        </p:txBody>
      </p:sp>
      <p:sp>
        <p:nvSpPr>
          <p:cNvPr id="2683" name="Google Shape;2683;p2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steps: </a:t>
            </a:r>
            <a:endParaRPr/>
          </a:p>
        </p:txBody>
      </p:sp>
      <p:sp>
        <p:nvSpPr>
          <p:cNvPr id="2684" name="Google Shape;2684;p20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repository in your GitHub account. You can name this repository whatever you like.  </a:t>
            </a:r>
            <a:endParaRPr sz="1200"/>
          </a:p>
        </p:txBody>
      </p:sp>
      <p:sp>
        <p:nvSpPr>
          <p:cNvPr id="2685" name="Google Shape;2685;p20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the repository, create a new file and name it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index.html</a:t>
            </a:r>
            <a:r>
              <a:rPr lang="en" sz="1200"/>
              <a:t>. </a:t>
            </a:r>
            <a:endParaRPr sz="1200"/>
          </a:p>
        </p:txBody>
      </p:sp>
      <p:sp>
        <p:nvSpPr>
          <p:cNvPr id="2686" name="Google Shape;2686;p20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some basic HTML to this file, save it, and then navigate to your repository’s Settings tab. </a:t>
            </a:r>
            <a:endParaRPr sz="1200"/>
          </a:p>
        </p:txBody>
      </p:sp>
      <p:sp>
        <p:nvSpPr>
          <p:cNvPr id="2687" name="Google Shape;2687;p20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Scroll down to the GitHub Pages section. In the Source section, select the master branch as your source</a:t>
            </a:r>
            <a:endParaRPr sz="1200"/>
          </a:p>
        </p:txBody>
      </p:sp>
      <p:sp>
        <p:nvSpPr>
          <p:cNvPr id="2688" name="Google Shape;2688;p20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Navigate to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&lt;username&gt;.github.io/&lt;repositoryname&gt;</a:t>
            </a:r>
            <a:r>
              <a:rPr lang="en" sz="1200"/>
              <a:t>; you will find that your new webpage has gone live!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2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a Project Site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newfangled website, and then deploy it to GitHub Pages as a project instead of a personal site.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Additional instructions will be sent via Slack.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694" name="Google Shape;2694;p2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2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20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1 Help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2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210"/>
          <p:cNvSpPr txBox="1">
            <a:spLocks noGrp="1"/>
          </p:cNvSpPr>
          <p:nvPr>
            <p:ph type="title"/>
          </p:nvPr>
        </p:nvSpPr>
        <p:spPr>
          <a:xfrm>
            <a:off x="237100" y="2850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Back to Git…</a:t>
            </a:r>
            <a:endParaRPr/>
          </a:p>
        </p:txBody>
      </p:sp>
      <p:pic>
        <p:nvPicPr>
          <p:cNvPr id="2716" name="Google Shape;2716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812" y="1095350"/>
            <a:ext cx="1838376" cy="1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Admin Things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239" name="Google Shape;2239;p1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Remember, Homework 1 is due on 11/23</a:t>
            </a:r>
            <a:endParaRPr dirty="0"/>
          </a:p>
        </p:txBody>
      </p:sp>
      <p:sp>
        <p:nvSpPr>
          <p:cNvPr id="2240" name="Google Shape;2240;p1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205740">
              <a:buSzPts val="1800"/>
            </a:pPr>
            <a:r>
              <a:rPr lang="en" sz="1800" dirty="0"/>
              <a:t> Homework link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https://uwa.bootcampcontent.com/UWA-Bootcamp/UW-SEA-FSF-PT-11-2019-U-C/tree/master/01-Week_HTML-CSS/HW</a:t>
            </a:r>
            <a:endParaRPr sz="1800" dirty="0">
              <a:solidFill>
                <a:srgbClr val="0000FF"/>
              </a:solidFill>
            </a:endParaRPr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 Remember to submit homework via GitHub and </a:t>
            </a:r>
            <a:r>
              <a:rPr lang="en-US" sz="1800" dirty="0"/>
              <a:t>BootcampSpot</a:t>
            </a:r>
            <a:endParaRPr sz="1800" dirty="0">
              <a:solidFill>
                <a:srgbClr val="0000FF"/>
              </a:solidFill>
            </a:endParaRPr>
          </a:p>
          <a:p>
            <a:pPr marL="320040" lvl="0" indent="-205740" algn="l" rtl="0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 dirty="0"/>
              <a:t>And seriously, submit whatever you have, even if you don’t like what you’ve made. Not submitting your assignment will result in a 0. </a:t>
            </a:r>
            <a:endParaRPr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6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</a:t>
            </a:r>
            <a:endParaRPr/>
          </a:p>
        </p:txBody>
      </p:sp>
      <p:sp>
        <p:nvSpPr>
          <p:cNvPr id="2258" name="Google Shape;2258;p162"/>
          <p:cNvSpPr txBox="1">
            <a:spLocks noGrp="1"/>
          </p:cNvSpPr>
          <p:nvPr>
            <p:ph type="subTitle" idx="1"/>
          </p:nvPr>
        </p:nvSpPr>
        <p:spPr>
          <a:xfrm>
            <a:off x="0" y="59791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just one whirlwind of a week we’ve covered:</a:t>
            </a:r>
            <a:endParaRPr dirty="0"/>
          </a:p>
        </p:txBody>
      </p:sp>
      <p:sp>
        <p:nvSpPr>
          <p:cNvPr id="2259" name="Google Shape;2259;p162"/>
          <p:cNvSpPr txBox="1">
            <a:spLocks noGrp="1"/>
          </p:cNvSpPr>
          <p:nvPr>
            <p:ph type="body" idx="3"/>
          </p:nvPr>
        </p:nvSpPr>
        <p:spPr>
          <a:xfrm>
            <a:off x="175" y="983173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Basics of full-stack development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Terminal and Git Bash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HTML syntax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Git concepts and commands</a:t>
            </a:r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GitLab and GitHub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CSS purpose, syntax, and styles</a:t>
            </a:r>
          </a:p>
          <a:p>
            <a:pPr marL="320040" indent="-180340">
              <a:spcBef>
                <a:spcPts val="1200"/>
              </a:spcBef>
            </a:pPr>
            <a:r>
              <a:rPr lang="en-US" dirty="0"/>
              <a:t>Box model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Flexbox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Positioning and displaying elements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Chrome DevTools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 b="1" dirty="0"/>
              <a:t>How to learn on your own!</a:t>
            </a:r>
            <a:endParaRPr b="1" dirty="0"/>
          </a:p>
        </p:txBody>
      </p:sp>
      <p:pic>
        <p:nvPicPr>
          <p:cNvPr id="2050" name="Picture 2" descr="Barack Obama Applause GIF by Obama">
            <a:extLst>
              <a:ext uri="{FF2B5EF4-FFF2-40B4-BE49-F238E27FC236}">
                <a16:creationId xmlns:a16="http://schemas.microsoft.com/office/drawing/2014/main" id="{31A8EDA7-4E15-4830-8FBE-0DC5B1F49C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264" y="1497516"/>
            <a:ext cx="43243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1796</Words>
  <Application>Microsoft Office PowerPoint</Application>
  <PresentationFormat>On-screen Show (16:9)</PresentationFormat>
  <Paragraphs>288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Arial</vt:lpstr>
      <vt:lpstr>Calibri</vt:lpstr>
      <vt:lpstr>Amatic SC</vt:lpstr>
      <vt:lpstr>Roboto</vt:lpstr>
      <vt:lpstr>Inconsolata</vt:lpstr>
      <vt:lpstr>Roboto Light</vt:lpstr>
      <vt:lpstr>Roboto Medium</vt:lpstr>
      <vt:lpstr>Roboto Thin</vt:lpstr>
      <vt:lpstr>Simple Light</vt:lpstr>
      <vt:lpstr>1_Unbranded</vt:lpstr>
      <vt:lpstr>UCF - Theme</vt:lpstr>
      <vt:lpstr>Simple Light</vt:lpstr>
      <vt:lpstr>Lesson 2.1</vt:lpstr>
      <vt:lpstr>Objectives</vt:lpstr>
      <vt:lpstr>Checking In  </vt:lpstr>
      <vt:lpstr>Instructor Feedback</vt:lpstr>
      <vt:lpstr>Student Feedback</vt:lpstr>
      <vt:lpstr>A Few Admin Things</vt:lpstr>
      <vt:lpstr>Homework</vt:lpstr>
      <vt:lpstr>Recap</vt:lpstr>
      <vt:lpstr>Recap </vt:lpstr>
      <vt:lpstr>What Is Full-Stack Development?</vt:lpstr>
      <vt:lpstr>&gt; Intro to Console</vt:lpstr>
      <vt:lpstr>&lt;title&gt; Intro to HTML &lt;/title&gt;</vt:lpstr>
      <vt:lpstr>Pushing and Pulling with Git</vt:lpstr>
      <vt:lpstr>CSS Syntax</vt:lpstr>
      <vt:lpstr>The Box Model</vt:lpstr>
      <vt:lpstr>Flexbox</vt:lpstr>
      <vt:lpstr>Advanced Layouts</vt:lpstr>
      <vt:lpstr>CSS Positioning</vt:lpstr>
      <vt:lpstr>Resources</vt:lpstr>
      <vt:lpstr>Any Questions/Concerns/Issues?</vt:lpstr>
      <vt:lpstr>Double Take</vt:lpstr>
      <vt:lpstr>Divs and Sections</vt:lpstr>
      <vt:lpstr>Divs and Sections</vt:lpstr>
      <vt:lpstr>Divs and Sections</vt:lpstr>
      <vt:lpstr>Divs and Sections</vt:lpstr>
      <vt:lpstr>Divs and Sections</vt:lpstr>
      <vt:lpstr>Classes vs. IDs</vt:lpstr>
      <vt:lpstr>Chrome DevTools (Inspector)</vt:lpstr>
      <vt:lpstr>Modifying Sites</vt:lpstr>
      <vt:lpstr>Chrome DevTools</vt:lpstr>
      <vt:lpstr>Activity: Modify a Website</vt:lpstr>
      <vt:lpstr>Practice Through Frustration</vt:lpstr>
      <vt:lpstr>Activity: Modify Your Own Website</vt:lpstr>
      <vt:lpstr>PowerPoint Presentation</vt:lpstr>
      <vt:lpstr>CSS Resets</vt:lpstr>
      <vt:lpstr>Loading Multiple CSS Files (Important!)</vt:lpstr>
      <vt:lpstr>Multiple CSS Files</vt:lpstr>
      <vt:lpstr>By a show of hands, which browser do you use? </vt:lpstr>
      <vt:lpstr>Battle of the Browsers</vt:lpstr>
      <vt:lpstr>Reset.css (or Normalize.css)</vt:lpstr>
      <vt:lpstr>CSS Resets</vt:lpstr>
      <vt:lpstr>Why CSS Resets Matter</vt:lpstr>
      <vt:lpstr>Activity: CSS Resets</vt:lpstr>
      <vt:lpstr>Activity: CSS Resets</vt:lpstr>
      <vt:lpstr>To the Web with GitHub!</vt:lpstr>
      <vt:lpstr>The Internet</vt:lpstr>
      <vt:lpstr>The World Will See Our Greatness!</vt:lpstr>
      <vt:lpstr>Let’s All Log In to GitHub</vt:lpstr>
      <vt:lpstr>GitHub Pages Deployment—Personal</vt:lpstr>
      <vt:lpstr>Deploying a Static Personal Site to GitHub Pages</vt:lpstr>
      <vt:lpstr>15 minutes</vt:lpstr>
      <vt:lpstr>GitHub Pages Deployment—Project</vt:lpstr>
      <vt:lpstr>Deploying a Static Project Site to GitHub Pages</vt:lpstr>
      <vt:lpstr>Activity: Creating a Project Site Build a newfangled website, and then deploy it to GitHub Pages as a project instead of a personal site.  Additional instructions will be sent via Slack.  </vt:lpstr>
      <vt:lpstr>Questions?</vt:lpstr>
      <vt:lpstr>Homework 1 Help</vt:lpstr>
      <vt:lpstr>Extra Material</vt:lpstr>
      <vt:lpstr> And Back to Git…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2.1</dc:title>
  <cp:lastModifiedBy>Spencer Shadley</cp:lastModifiedBy>
  <cp:revision>11</cp:revision>
  <dcterms:modified xsi:type="dcterms:W3CDTF">2019-11-17T23:15:05Z</dcterms:modified>
</cp:coreProperties>
</file>